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357298"/>
            <a:ext cx="7986714" cy="35719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 доклада: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«Формирование управленческой команды»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14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Динамика управленческой команды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785794"/>
            <a:ext cx="2500330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Пятая стадия</a:t>
            </a: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0" y="1357298"/>
            <a:ext cx="3071834" cy="914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Стадия распада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28992" y="1571612"/>
            <a:ext cx="5500726" cy="128588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В  СТАДИЮ </a:t>
            </a:r>
            <a:r>
              <a:rPr lang="ru-RU" sz="2000" dirty="0" smtClean="0"/>
              <a:t>РАСПАДА, команда может вступить по разным причинам. </a:t>
            </a:r>
          </a:p>
        </p:txBody>
      </p:sp>
      <p:sp>
        <p:nvSpPr>
          <p:cNvPr id="8" name="Выгнутая влево стрелка 7"/>
          <p:cNvSpPr/>
          <p:nvPr/>
        </p:nvSpPr>
        <p:spPr>
          <a:xfrm rot="17743451">
            <a:off x="2412476" y="2057041"/>
            <a:ext cx="731520" cy="1216152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20" y="3929066"/>
            <a:ext cx="3429024" cy="18573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это достижение командой стоящей перед ней целей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28992" y="3000372"/>
            <a:ext cx="1857388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ПРИЧИНЫ</a:t>
            </a:r>
            <a:endParaRPr lang="ru-RU" b="1" dirty="0"/>
          </a:p>
        </p:txBody>
      </p:sp>
      <p:sp>
        <p:nvSpPr>
          <p:cNvPr id="12" name="Овал 11"/>
          <p:cNvSpPr/>
          <p:nvPr/>
        </p:nvSpPr>
        <p:spPr>
          <a:xfrm>
            <a:off x="5143504" y="3929066"/>
            <a:ext cx="3714776" cy="20002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потеря веры ее членов в возможность её осуществления в реальное время</a:t>
            </a:r>
            <a:endParaRPr lang="ru-RU" sz="20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286248" y="3571876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3643306" y="3571876"/>
            <a:ext cx="723904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Критерии эффективно работающей команды</a:t>
            </a:r>
            <a:endParaRPr lang="ru-RU" sz="3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8662" y="1928802"/>
            <a:ext cx="2571768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УПРАВЛЕНЧЕСКАЯ КОМАНДА ЛЕГКО СОБИРАЕТСЯ ВМЕСТЕ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42844" y="2143116"/>
            <a:ext cx="642974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6248" y="1285860"/>
            <a:ext cx="4572032" cy="18573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/>
                </a:solidFill>
              </a:rPr>
              <a:t>Никто не опаздывает. Этот пункт отражает энергетическую согласованность командных действий, своего рода тест.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57224" y="4143380"/>
            <a:ext cx="2786082" cy="20717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ЧЛЕНЫ КОМАНДЫ ИМЕЮТ ЕДИНОЕ ПРЕДСТАВЛЕНИЕ ОБ ОБЩЕКОМАНДНЫХ ЦЕЛЯХ И ЗАДАЧАХ, ПЕРСПЕКТИВАХ РАЗВИТИЯ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6248" y="4000504"/>
            <a:ext cx="4572032" cy="221457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Должна быть ориентация на общекомандный результат, а не на выполнение отдельных операций участниками команды. </a:t>
            </a:r>
          </a:p>
        </p:txBody>
      </p:sp>
      <p:sp>
        <p:nvSpPr>
          <p:cNvPr id="11" name="Овал 10"/>
          <p:cNvSpPr/>
          <p:nvPr/>
        </p:nvSpPr>
        <p:spPr>
          <a:xfrm>
            <a:off x="142844" y="4786322"/>
            <a:ext cx="642974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3643306" y="2143116"/>
            <a:ext cx="571504" cy="48463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714744" y="4929198"/>
            <a:ext cx="571504" cy="48463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dirty="0" smtClean="0"/>
              <a:t>Этапы формирования управленческой команды</a:t>
            </a:r>
            <a:endParaRPr lang="ru-RU" sz="3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928670"/>
            <a:ext cx="2571768" cy="150019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Определение цели формирования управленческой команды проекта.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86116" y="928670"/>
            <a:ext cx="2643206" cy="13573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2. Принятие решения о лидерстве внутри формируемой управленческой команды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4282" y="2786058"/>
            <a:ext cx="2571768" cy="19288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6. Налаживание коммуникативных связей между членами команды проекта</a:t>
            </a:r>
            <a:r>
              <a:rPr lang="ru-RU" dirty="0" smtClean="0">
                <a:solidFill>
                  <a:schemeClr val="tx1"/>
                </a:solidFill>
              </a:rPr>
              <a:t>,.</a:t>
            </a:r>
            <a:r>
              <a:rPr lang="ru-RU" dirty="0" smtClean="0">
                <a:solidFill>
                  <a:schemeClr val="bg2"/>
                </a:solidFill>
              </a:rPr>
              <a:t>.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282" y="5214950"/>
            <a:ext cx="2643206" cy="150019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7. Распределение обязанностей между членами </a:t>
            </a:r>
            <a:r>
              <a:rPr lang="ru-RU" dirty="0" smtClean="0">
                <a:solidFill>
                  <a:schemeClr val="tx1"/>
                </a:solidFill>
              </a:rPr>
              <a:t>команды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500826" y="2786058"/>
            <a:ext cx="2500330" cy="207170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4. Подбор членов управленческой команды с учетом их индивидуальных особенностей, диагностика сильных и слабых сторон команды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57554" y="2786058"/>
            <a:ext cx="2643206" cy="1928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5. Согласование целей кандидатов в члены управленческой команды с целями формируемой команды проекта.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15140" y="5286388"/>
            <a:ext cx="2286016" cy="135732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9. Завершение проекта. Анализ результатов и командного взаимодействия.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388" y="928670"/>
            <a:ext cx="2500330" cy="135732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3. Согласование индивидуальных целей лидера с целями проекта.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500430" y="5143512"/>
            <a:ext cx="2571768" cy="17144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8. Развитие командного взаимодействия.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2857488" y="1428736"/>
            <a:ext cx="428628" cy="48463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7500958" y="2285992"/>
            <a:ext cx="428628" cy="48463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6000760" y="1428736"/>
            <a:ext cx="428628" cy="48463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лево 19"/>
          <p:cNvSpPr/>
          <p:nvPr/>
        </p:nvSpPr>
        <p:spPr>
          <a:xfrm>
            <a:off x="6000760" y="3571876"/>
            <a:ext cx="428628" cy="48463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лево 20"/>
          <p:cNvSpPr/>
          <p:nvPr/>
        </p:nvSpPr>
        <p:spPr>
          <a:xfrm>
            <a:off x="2786050" y="3571876"/>
            <a:ext cx="428628" cy="48463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лево 21"/>
          <p:cNvSpPr/>
          <p:nvPr/>
        </p:nvSpPr>
        <p:spPr>
          <a:xfrm rot="16200000">
            <a:off x="1108882" y="4768943"/>
            <a:ext cx="428628" cy="48463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2928926" y="5715016"/>
            <a:ext cx="500066" cy="48463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6143636" y="5786454"/>
            <a:ext cx="500066" cy="48463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 создать эффективную управленческую команду</a:t>
            </a:r>
            <a:endParaRPr lang="ru-RU" sz="3200" dirty="0"/>
          </a:p>
        </p:txBody>
      </p:sp>
      <p:sp>
        <p:nvSpPr>
          <p:cNvPr id="6" name="Овал 5"/>
          <p:cNvSpPr/>
          <p:nvPr/>
        </p:nvSpPr>
        <p:spPr>
          <a:xfrm>
            <a:off x="2571736" y="1142984"/>
            <a:ext cx="4143404" cy="18573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solidFill>
                  <a:schemeClr val="tx1"/>
                </a:solidFill>
              </a:rPr>
              <a:t>При создании управленческой команды необходимо ответить на несколько принципиальных вопросов: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4282" y="3071810"/>
            <a:ext cx="2500330" cy="18573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b="1" i="1" dirty="0" smtClean="0">
                <a:solidFill>
                  <a:schemeClr val="tx1"/>
                </a:solidFill>
              </a:rPr>
              <a:t>Какова будет ее численность</a:t>
            </a:r>
            <a:r>
              <a:rPr lang="ru-RU" b="1" i="1" dirty="0" smtClean="0">
                <a:solidFill>
                  <a:schemeClr val="tx1"/>
                </a:solidFill>
              </a:rPr>
              <a:t>?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28992" y="4786322"/>
            <a:ext cx="2357454" cy="17145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b="1" i="1" dirty="0" smtClean="0">
                <a:solidFill>
                  <a:schemeClr val="tx1"/>
                </a:solidFill>
              </a:rPr>
              <a:t>Для каких целей создается команда?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286512" y="3000372"/>
            <a:ext cx="2500330" cy="17859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b="1" i="1" dirty="0" smtClean="0">
                <a:solidFill>
                  <a:schemeClr val="tx1"/>
                </a:solidFill>
              </a:rPr>
              <a:t>Кто возглавит команду?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000628" y="3000372"/>
            <a:ext cx="1285884" cy="964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8" idx="0"/>
          </p:cNvCxnSpPr>
          <p:nvPr/>
        </p:nvCxnSpPr>
        <p:spPr>
          <a:xfrm rot="16200000" flipH="1">
            <a:off x="3696884" y="3875487"/>
            <a:ext cx="1785950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7" idx="6"/>
          </p:cNvCxnSpPr>
          <p:nvPr/>
        </p:nvCxnSpPr>
        <p:spPr>
          <a:xfrm rot="10800000" flipV="1">
            <a:off x="2714612" y="3000372"/>
            <a:ext cx="1357322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Цель</a:t>
            </a:r>
            <a:endParaRPr lang="ru-RU" sz="4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1357298"/>
            <a:ext cx="8429684" cy="12144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/>
              <a:t>Создание управленческой команды, как и любой другой процесс, следует начинать с определения целей. 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3643306" y="2786058"/>
            <a:ext cx="1714512" cy="1285884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596" y="4286256"/>
            <a:ext cx="8286808" cy="207170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/>
              <a:t>Наличие четкой </a:t>
            </a:r>
            <a:r>
              <a:rPr lang="ru-RU" sz="2400" dirty="0" smtClean="0"/>
              <a:t>цели </a:t>
            </a:r>
            <a:r>
              <a:rPr lang="ru-RU" sz="2400" dirty="0" smtClean="0"/>
              <a:t>позволяет быстрее и осознаннее находить ответы на все остальные стратегические вопросы и направлять все усилия только в нужном направлении.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Лидер</a:t>
            </a:r>
            <a:endParaRPr lang="ru-RU" sz="4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1071546"/>
            <a:ext cx="8643998" cy="121444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Так как верхняя граница эффективности будущей управленческой команды во многом определяется качествами ее лидера, то создание такой команды всегда </a:t>
            </a:r>
            <a:r>
              <a:rPr lang="ru-RU" sz="2000" dirty="0" smtClean="0"/>
              <a:t>следует </a:t>
            </a:r>
            <a:r>
              <a:rPr lang="ru-RU" sz="2000" dirty="0" smtClean="0"/>
              <a:t>начинать с поиска лидера, а остальных членов команды подбирать уже под него.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571744"/>
            <a:ext cx="3071834" cy="2357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Формальным способом получения власти в команде является такой способ, когда руководитель команды назначается сверху, официальным приказом.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29124" y="2571744"/>
            <a:ext cx="4357718" cy="23574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Такой путь является общепринятым и простейшим вариантом заполнения руководящих вакансий, а также, зачастую, наиболее эффективным. Но только не тогда, когда от команды требуется хорошо координированная, «командная» работа. 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3571868" y="3214686"/>
            <a:ext cx="857256" cy="100013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5500702"/>
            <a:ext cx="8501122" cy="8572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Очевидно, что команда будет наиболее эффективна только в том случае, когда роли «формального» и «неформального» лидеров будут исполняться одним человеком.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Численность</a:t>
            </a:r>
            <a:endParaRPr lang="ru-RU" sz="4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1142984"/>
            <a:ext cx="8715436" cy="164307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Для формирования эффективной команды необходимо её компоновать так, чтобы равными между собой по профессиональным и социальным статусам членами команды руководил лидер, бесспорно превосходящий их по социальным и профессиональным параметрам.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58" y="3143248"/>
            <a:ext cx="8501122" cy="21431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Максимальным </a:t>
            </a:r>
            <a:r>
              <a:rPr lang="ru-RU" sz="2000" dirty="0" smtClean="0"/>
              <a:t>числом человек, которыми, без резкой потери эффективности, способен управлять руководитель, является количество в размере пяти-девяти </a:t>
            </a:r>
            <a:r>
              <a:rPr lang="ru-RU" sz="2000" dirty="0" smtClean="0"/>
              <a:t> </a:t>
            </a:r>
            <a:r>
              <a:rPr lang="ru-RU" sz="2000" dirty="0" smtClean="0"/>
              <a:t>человек</a:t>
            </a:r>
            <a:r>
              <a:rPr lang="ru-RU" sz="2000" dirty="0" smtClean="0"/>
              <a:t>. 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071934" y="2714620"/>
            <a:ext cx="1214446" cy="500066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 повысить эффективность управленческой команды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57290" y="1071546"/>
            <a:ext cx="6429420" cy="78581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Так как «</a:t>
            </a:r>
            <a:r>
              <a:rPr lang="ru-RU" sz="2400" dirty="0" err="1" smtClean="0"/>
              <a:t>командность</a:t>
            </a:r>
            <a:r>
              <a:rPr lang="ru-RU" sz="2400" dirty="0" smtClean="0"/>
              <a:t>» определяется двумя факторами</a:t>
            </a:r>
            <a:r>
              <a:rPr lang="ru-RU" dirty="0" smtClean="0"/>
              <a:t>: </a:t>
            </a:r>
          </a:p>
        </p:txBody>
      </p:sp>
      <p:sp>
        <p:nvSpPr>
          <p:cNvPr id="6" name="Овал 5"/>
          <p:cNvSpPr/>
          <p:nvPr/>
        </p:nvSpPr>
        <p:spPr>
          <a:xfrm>
            <a:off x="214282" y="2500306"/>
            <a:ext cx="3571900" cy="114300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наличием в команде ярко выраженного лидера </a:t>
            </a:r>
            <a:endParaRPr lang="ru-RU" sz="2000" dirty="0"/>
          </a:p>
        </p:txBody>
      </p:sp>
      <p:sp>
        <p:nvSpPr>
          <p:cNvPr id="7" name="Овал 6"/>
          <p:cNvSpPr/>
          <p:nvPr/>
        </p:nvSpPr>
        <p:spPr>
          <a:xfrm>
            <a:off x="5357818" y="2428868"/>
            <a:ext cx="3500462" cy="121444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наличием доверия к лидеру со стороны других членов команды</a:t>
            </a:r>
            <a:endParaRPr lang="ru-RU" sz="20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429124" y="1857364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505192" y="1924040"/>
            <a:ext cx="928694" cy="7953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1785918" y="4071942"/>
            <a:ext cx="6072230" cy="8572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то повышать командную эффективность можно двумя путями: </a:t>
            </a:r>
            <a:endParaRPr lang="ru-RU" sz="2400" dirty="0"/>
          </a:p>
        </p:txBody>
      </p:sp>
      <p:sp>
        <p:nvSpPr>
          <p:cNvPr id="16" name="Овал 15"/>
          <p:cNvSpPr/>
          <p:nvPr/>
        </p:nvSpPr>
        <p:spPr>
          <a:xfrm>
            <a:off x="571472" y="5357826"/>
            <a:ext cx="3071834" cy="120015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укрепляя положение лидера</a:t>
            </a:r>
            <a:endParaRPr lang="ru-RU" sz="2400" dirty="0"/>
          </a:p>
        </p:txBody>
      </p:sp>
      <p:sp>
        <p:nvSpPr>
          <p:cNvPr id="17" name="Овал 16"/>
          <p:cNvSpPr/>
          <p:nvPr/>
        </p:nvSpPr>
        <p:spPr>
          <a:xfrm>
            <a:off x="5286380" y="5429264"/>
            <a:ext cx="3429024" cy="11287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повышая уровень доверия к нему</a:t>
            </a:r>
            <a:endParaRPr lang="ru-RU" sz="2400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rot="16200000" flipH="1">
            <a:off x="4393405" y="5107793"/>
            <a:ext cx="928694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3648068" y="5138750"/>
            <a:ext cx="928694" cy="652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ЗАКЛЮЧЕНИЕ</a:t>
            </a:r>
            <a:endParaRPr lang="ru-RU" sz="3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1142984"/>
            <a:ext cx="8572560" cy="121444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Представление о качествах менеджеров, не врожденных, а складывающихся в результате полученного опыта и обучения, а следовательно и поддающихся изменению, связано с теорией и практикой создания управленческих команд.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2643182"/>
            <a:ext cx="8715436" cy="185738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Термин «управленческая команда» стал модным в </a:t>
            </a:r>
            <a:r>
              <a:rPr lang="ru-RU" sz="2000" dirty="0" smtClean="0"/>
              <a:t>России, </a:t>
            </a:r>
            <a:r>
              <a:rPr lang="ru-RU" sz="2000" dirty="0" smtClean="0"/>
              <a:t>он наполняется содержанием в большой степени произвольно, и каждый вкладывает в него свое понимание. Часто при этом подразумевается, что управленческая команда — это группа единомышленников, </a:t>
            </a:r>
            <a:r>
              <a:rPr lang="ru-RU" sz="2000" dirty="0" smtClean="0"/>
              <a:t>где </a:t>
            </a:r>
            <a:r>
              <a:rPr lang="ru-RU" sz="2000" dirty="0" smtClean="0"/>
              <a:t>«все как один» и на каждого можно положиться.</a:t>
            </a:r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58" y="4714884"/>
            <a:ext cx="8429684" cy="150019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В управлении главным </a:t>
            </a:r>
            <a:r>
              <a:rPr lang="ru-RU" sz="2000" dirty="0" smtClean="0"/>
              <a:t>условием командных отношений является стопроцентная ответственность каждого из участников за результат общей деятельности и персональная ответственность за свой участок, выполнение своих функций.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492922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  <a:defRPr/>
            </a:pPr>
            <a:r>
              <a:rPr lang="ru-RU" sz="2800" b="1" dirty="0" smtClean="0"/>
              <a:t>ВВЕДЕНИЕ</a:t>
            </a:r>
          </a:p>
          <a:p>
            <a:pPr marL="514350" indent="-514350">
              <a:buNone/>
              <a:defRPr/>
            </a:pPr>
            <a:r>
              <a:rPr lang="ru-RU" sz="2800" b="1" dirty="0" smtClean="0"/>
              <a:t>1. Типология формирования команд</a:t>
            </a:r>
          </a:p>
          <a:p>
            <a:pPr marL="514350" indent="-514350">
              <a:buNone/>
              <a:defRPr/>
            </a:pPr>
            <a:r>
              <a:rPr lang="ru-RU" sz="2800" b="1" dirty="0" smtClean="0"/>
              <a:t>2. Динамика управленческой команды</a:t>
            </a:r>
          </a:p>
          <a:p>
            <a:pPr marL="514350" indent="-514350">
              <a:buNone/>
              <a:defRPr/>
            </a:pPr>
            <a:r>
              <a:rPr lang="ru-RU" sz="2800" b="1" dirty="0" smtClean="0"/>
              <a:t>3. Критерии эффективно работающей команды</a:t>
            </a:r>
          </a:p>
          <a:p>
            <a:pPr marL="514350" indent="-514350">
              <a:buNone/>
              <a:defRPr/>
            </a:pPr>
            <a:r>
              <a:rPr lang="ru-RU" sz="2800" b="1" dirty="0" smtClean="0"/>
              <a:t>4. Этапы формирования управленческой команды</a:t>
            </a:r>
          </a:p>
          <a:p>
            <a:pPr marL="514350" indent="-514350">
              <a:buNone/>
              <a:defRPr/>
            </a:pPr>
            <a:r>
              <a:rPr lang="ru-RU" sz="2800" b="1" dirty="0" smtClean="0"/>
              <a:t>5.Модель формирования управленческой команды</a:t>
            </a:r>
          </a:p>
          <a:p>
            <a:pPr marL="514350" indent="-514350">
              <a:buNone/>
              <a:defRPr/>
            </a:pPr>
            <a:r>
              <a:rPr lang="ru-RU" sz="2800" b="1" dirty="0" smtClean="0"/>
              <a:t>6. Как создать эффективную управленческую команду</a:t>
            </a:r>
          </a:p>
          <a:p>
            <a:pPr marL="514350" indent="-514350">
              <a:buNone/>
              <a:defRPr/>
            </a:pPr>
            <a:r>
              <a:rPr lang="ru-RU" sz="2800" b="1" dirty="0" smtClean="0"/>
              <a:t>7. Как повысить эффективность управленческой команды</a:t>
            </a:r>
          </a:p>
          <a:p>
            <a:pPr marL="514350" indent="-514350">
              <a:buNone/>
              <a:defRPr/>
            </a:pPr>
            <a:r>
              <a:rPr lang="ru-RU" sz="2800" b="1" dirty="0" smtClean="0"/>
              <a:t>ЗАКЛЮЧЕНИЕ</a:t>
            </a:r>
          </a:p>
          <a:p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ПЛАН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143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введение</a:t>
            </a:r>
            <a:endParaRPr lang="ru-RU" sz="5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2844" y="928670"/>
            <a:ext cx="8786874" cy="13573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Современный менеджмент все чаще старается использовать в своей работе командные методы. Жесткая административная система, так хорошо себя зарекомендовавшая в управлении крупными индустриальными предприятиями, сегодня оказывается мало применима</a:t>
            </a:r>
            <a:r>
              <a:rPr lang="ru-RU" dirty="0" smtClean="0"/>
              <a:t>. </a:t>
            </a:r>
          </a:p>
        </p:txBody>
      </p:sp>
      <p:sp>
        <p:nvSpPr>
          <p:cNvPr id="6" name="Овал 5"/>
          <p:cNvSpPr/>
          <p:nvPr/>
        </p:nvSpPr>
        <p:spPr>
          <a:xfrm>
            <a:off x="2786050" y="2428868"/>
            <a:ext cx="3429024" cy="78581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Причин тому две: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3286124"/>
            <a:ext cx="3929090" cy="22860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резко возросшая скорость изменения внешней среды, в которой приходится работать организациям существенное повышение доли творческого труда сотрудников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628" y="3286124"/>
            <a:ext cx="3929090" cy="22145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dirty="0" smtClean="0"/>
              <a:t>Необходимость быстро реагировать на внешние изменения, накладываясь на возросшую сложность ведения, вынуждает компании нанимать для своего управления специфические группы высококлассных специалистов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5715016"/>
            <a:ext cx="9144000" cy="11429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Выгнутая влево стрелка 9"/>
          <p:cNvSpPr/>
          <p:nvPr/>
        </p:nvSpPr>
        <p:spPr>
          <a:xfrm rot="1875330">
            <a:off x="2206118" y="2569293"/>
            <a:ext cx="445768" cy="642942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 rot="3277496">
            <a:off x="6227612" y="2690341"/>
            <a:ext cx="721887" cy="403547"/>
          </a:xfrm>
          <a:prstGeom prst="curved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214282" y="4071942"/>
            <a:ext cx="9144000" cy="278605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7143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Типология формирования команд</a:t>
            </a:r>
            <a:endParaRPr lang="ru-RU" sz="4400" dirty="0"/>
          </a:p>
        </p:txBody>
      </p:sp>
      <p:sp>
        <p:nvSpPr>
          <p:cNvPr id="5" name="Овал 4"/>
          <p:cNvSpPr/>
          <p:nvPr/>
        </p:nvSpPr>
        <p:spPr>
          <a:xfrm>
            <a:off x="0" y="857232"/>
            <a:ext cx="3286148" cy="107157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Управленческая команда 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868" y="928670"/>
            <a:ext cx="5357850" cy="20002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группа людей, члены которой образуют верхушку управленческой пирамиды компании (</a:t>
            </a:r>
            <a:r>
              <a:rPr lang="ru-RU" sz="2000" dirty="0" smtClean="0"/>
              <a:t>группа учителей с директором школы) </a:t>
            </a:r>
            <a:r>
              <a:rPr lang="ru-RU" sz="2000" dirty="0" smtClean="0"/>
              <a:t>и при этом образуют полноценную команду.</a:t>
            </a:r>
            <a:endParaRPr lang="ru-RU" sz="2000" dirty="0"/>
          </a:p>
        </p:txBody>
      </p:sp>
      <p:sp>
        <p:nvSpPr>
          <p:cNvPr id="7" name="Выгнутая влево стрелка 6"/>
          <p:cNvSpPr/>
          <p:nvPr/>
        </p:nvSpPr>
        <p:spPr>
          <a:xfrm rot="18018749">
            <a:off x="2724381" y="1688687"/>
            <a:ext cx="637955" cy="1216152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3071810"/>
            <a:ext cx="8715436" cy="8572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Команды принято различать по нескольким основаниям. Одна из самых распространенных классификаций основана на выделении в качестве индикатора рода деятельности , которой призвана заниматься команда.</a:t>
            </a:r>
            <a:endParaRPr lang="en-US" sz="2000" dirty="0" smtClean="0"/>
          </a:p>
        </p:txBody>
      </p:sp>
      <p:sp>
        <p:nvSpPr>
          <p:cNvPr id="9" name="Овал 8"/>
          <p:cNvSpPr/>
          <p:nvPr/>
        </p:nvSpPr>
        <p:spPr>
          <a:xfrm>
            <a:off x="3428992" y="4143380"/>
            <a:ext cx="2143140" cy="42862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Команды</a:t>
            </a:r>
            <a:endParaRPr lang="ru-RU" sz="2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2844" y="4714884"/>
            <a:ext cx="2928958" cy="20002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занимающиеся подготовкой рекомендаций. Это проектные </a:t>
            </a:r>
            <a:r>
              <a:rPr lang="ru-RU" dirty="0" smtClean="0">
                <a:solidFill>
                  <a:schemeClr val="tx1"/>
                </a:solidFill>
              </a:rPr>
              <a:t>группы.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14678" y="4714884"/>
            <a:ext cx="2857520" cy="20002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700" dirty="0" smtClean="0">
                <a:solidFill>
                  <a:schemeClr val="tx1"/>
                </a:solidFill>
              </a:rPr>
              <a:t>занимающиеся непосредственным изготовлением </a:t>
            </a:r>
            <a:r>
              <a:rPr lang="ru-RU" sz="1700" dirty="0" smtClean="0">
                <a:solidFill>
                  <a:schemeClr val="tx1"/>
                </a:solidFill>
              </a:rPr>
              <a:t>продукта.  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15074" y="4643446"/>
            <a:ext cx="2714644" cy="207170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управляющие процессом.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Динамика управленческой команды</a:t>
            </a:r>
            <a:endParaRPr lang="ru-RU" sz="4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28794" y="1214422"/>
            <a:ext cx="5000660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/>
              <a:t>Выделяют следующие стадии развития команды:</a:t>
            </a:r>
          </a:p>
        </p:txBody>
      </p:sp>
      <p:sp>
        <p:nvSpPr>
          <p:cNvPr id="6" name="Овал 5"/>
          <p:cNvSpPr/>
          <p:nvPr/>
        </p:nvSpPr>
        <p:spPr>
          <a:xfrm>
            <a:off x="214282" y="2857496"/>
            <a:ext cx="3214710" cy="121444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Стадия формирования</a:t>
            </a:r>
          </a:p>
        </p:txBody>
      </p:sp>
      <p:sp>
        <p:nvSpPr>
          <p:cNvPr id="7" name="Овал 6"/>
          <p:cNvSpPr/>
          <p:nvPr/>
        </p:nvSpPr>
        <p:spPr>
          <a:xfrm>
            <a:off x="6072198" y="5143512"/>
            <a:ext cx="2428892" cy="12858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5. Стадия распада</a:t>
            </a:r>
          </a:p>
        </p:txBody>
      </p:sp>
      <p:sp>
        <p:nvSpPr>
          <p:cNvPr id="8" name="Овал 7"/>
          <p:cNvSpPr/>
          <p:nvPr/>
        </p:nvSpPr>
        <p:spPr>
          <a:xfrm>
            <a:off x="357158" y="5143512"/>
            <a:ext cx="2786082" cy="12858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Стадия деятельности</a:t>
            </a: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3071802" y="4000504"/>
            <a:ext cx="3000396" cy="12858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Стадия нормализации</a:t>
            </a:r>
          </a:p>
        </p:txBody>
      </p:sp>
      <p:sp>
        <p:nvSpPr>
          <p:cNvPr id="12" name="Овал 11"/>
          <p:cNvSpPr/>
          <p:nvPr/>
        </p:nvSpPr>
        <p:spPr>
          <a:xfrm>
            <a:off x="5715008" y="2928934"/>
            <a:ext cx="3214710" cy="121444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2. Стадия психологической напряженности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429124" y="2285992"/>
            <a:ext cx="1357322" cy="9286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4143372" y="2571744"/>
            <a:ext cx="2786082" cy="22145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3643306" y="3071810"/>
            <a:ext cx="1643074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2071670" y="2714620"/>
            <a:ext cx="2786082" cy="19288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0800000" flipV="1">
            <a:off x="3214678" y="2285992"/>
            <a:ext cx="1214446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Динамика управленческой команды</a:t>
            </a:r>
            <a:endParaRPr lang="ru-RU" sz="4000" dirty="0"/>
          </a:p>
        </p:txBody>
      </p:sp>
      <p:sp>
        <p:nvSpPr>
          <p:cNvPr id="6" name="Овал 5"/>
          <p:cNvSpPr/>
          <p:nvPr/>
        </p:nvSpPr>
        <p:spPr>
          <a:xfrm>
            <a:off x="0" y="1571612"/>
            <a:ext cx="3357554" cy="114300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стадия формирования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00430" y="3000372"/>
            <a:ext cx="5286444" cy="264320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Это – стадия перехода индивида от состояния независимого лица к статусу члена команды</a:t>
            </a:r>
            <a:endParaRPr lang="ru-RU" sz="2800" dirty="0"/>
          </a:p>
        </p:txBody>
      </p:sp>
      <p:sp>
        <p:nvSpPr>
          <p:cNvPr id="8" name="Выгнутая влево стрелка 7"/>
          <p:cNvSpPr/>
          <p:nvPr/>
        </p:nvSpPr>
        <p:spPr>
          <a:xfrm rot="17325731">
            <a:off x="2412625" y="2741783"/>
            <a:ext cx="867912" cy="1341978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71802" y="1000108"/>
            <a:ext cx="2643206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Первая стадия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14282" y="1071546"/>
            <a:ext cx="2857520" cy="10001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СТАДИЯ ПСИХОЛОГИЧЕСКОЙ НАПРЯЖЕННОСТИ</a:t>
            </a:r>
            <a:endParaRPr lang="ru-RU" sz="1600" b="1" dirty="0"/>
          </a:p>
        </p:txBody>
      </p:sp>
      <p:sp>
        <p:nvSpPr>
          <p:cNvPr id="6" name="Выгнутая влево стрелка 5"/>
          <p:cNvSpPr/>
          <p:nvPr/>
        </p:nvSpPr>
        <p:spPr>
          <a:xfrm rot="17646592">
            <a:off x="2603985" y="1694659"/>
            <a:ext cx="703581" cy="1152741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7143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Динамика управленческой команды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14678" y="785794"/>
            <a:ext cx="2428892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Вторая стадия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643306" y="1571612"/>
            <a:ext cx="492922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Для этой стадии характерно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3000372"/>
            <a:ext cx="8215370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smtClean="0"/>
              <a:t>Сопротивление выполнению задачи и новым подходам к совершенствованию качества 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42910" y="4214818"/>
            <a:ext cx="8215370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smtClean="0"/>
              <a:t>Резкие колебания отношения к членам команды и к успеху проекта;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42910" y="4857760"/>
            <a:ext cx="8215370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smtClean="0"/>
              <a:t>Продолжение обсуждения проблем среди членов группы, даже когда они договариваются о конкретном результате</a:t>
            </a:r>
            <a:endParaRPr lang="ru-RU" sz="2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2910" y="5572140"/>
            <a:ext cx="8286808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err="1" smtClean="0"/>
              <a:t>Оборонительность</a:t>
            </a:r>
            <a:r>
              <a:rPr lang="ru-RU" sz="2000" dirty="0" smtClean="0"/>
              <a:t> и </a:t>
            </a:r>
            <a:r>
              <a:rPr lang="ru-RU" sz="2000" dirty="0" err="1" smtClean="0"/>
              <a:t>соревновательность</a:t>
            </a:r>
            <a:r>
              <a:rPr lang="ru-RU" sz="2000" dirty="0" smtClean="0"/>
              <a:t>, разбивка на фракции и выбор союзников, борьба за лидерство;</a:t>
            </a:r>
            <a:endParaRPr lang="ru-RU" sz="2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6286520"/>
            <a:ext cx="8286808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smtClean="0"/>
              <a:t>Установление нереалистических целей;</a:t>
            </a:r>
            <a:endParaRPr lang="ru-RU" sz="2000" dirty="0"/>
          </a:p>
        </p:txBody>
      </p:sp>
      <p:sp>
        <p:nvSpPr>
          <p:cNvPr id="16" name="Пятно 2 15"/>
          <p:cNvSpPr/>
          <p:nvPr/>
        </p:nvSpPr>
        <p:spPr>
          <a:xfrm>
            <a:off x="0" y="3571876"/>
            <a:ext cx="642910" cy="571504"/>
          </a:xfrm>
          <a:prstGeom prst="irregularSeal2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17" name="Пятно 2 16"/>
          <p:cNvSpPr/>
          <p:nvPr/>
        </p:nvSpPr>
        <p:spPr>
          <a:xfrm>
            <a:off x="0" y="4857760"/>
            <a:ext cx="642910" cy="571504"/>
          </a:xfrm>
          <a:prstGeom prst="irregularSeal2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</a:t>
            </a:r>
            <a:endParaRPr lang="ru-RU" b="1" dirty="0"/>
          </a:p>
        </p:txBody>
      </p:sp>
      <p:sp>
        <p:nvSpPr>
          <p:cNvPr id="18" name="Пятно 2 17"/>
          <p:cNvSpPr/>
          <p:nvPr/>
        </p:nvSpPr>
        <p:spPr>
          <a:xfrm>
            <a:off x="0" y="5572140"/>
            <a:ext cx="642910" cy="571504"/>
          </a:xfrm>
          <a:prstGeom prst="irregularSeal2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</a:t>
            </a:r>
            <a:endParaRPr lang="ru-RU" b="1" dirty="0"/>
          </a:p>
        </p:txBody>
      </p:sp>
      <p:sp>
        <p:nvSpPr>
          <p:cNvPr id="19" name="Пятно 2 18"/>
          <p:cNvSpPr/>
          <p:nvPr/>
        </p:nvSpPr>
        <p:spPr>
          <a:xfrm>
            <a:off x="0" y="6286496"/>
            <a:ext cx="642910" cy="571504"/>
          </a:xfrm>
          <a:prstGeom prst="irregularSeal2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</a:t>
            </a:r>
            <a:endParaRPr lang="ru-RU" b="1" dirty="0"/>
          </a:p>
        </p:txBody>
      </p:sp>
      <p:sp>
        <p:nvSpPr>
          <p:cNvPr id="20" name="Пятно 2 19"/>
          <p:cNvSpPr/>
          <p:nvPr/>
        </p:nvSpPr>
        <p:spPr>
          <a:xfrm>
            <a:off x="0" y="4214818"/>
            <a:ext cx="642910" cy="571504"/>
          </a:xfrm>
          <a:prstGeom prst="irregularSeal2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143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Динамика управленческой команды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857232"/>
            <a:ext cx="2000264" cy="4286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Третья стадия</a:t>
            </a:r>
            <a:endParaRPr lang="ru-RU" sz="2400" dirty="0"/>
          </a:p>
        </p:txBody>
      </p:sp>
      <p:sp>
        <p:nvSpPr>
          <p:cNvPr id="7" name="Овал 6"/>
          <p:cNvSpPr/>
          <p:nvPr/>
        </p:nvSpPr>
        <p:spPr>
          <a:xfrm>
            <a:off x="357158" y="1643050"/>
            <a:ext cx="2857520" cy="20002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СТАДИЯ НОРМАЛИЗАЦИИ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71802" y="2786058"/>
            <a:ext cx="5643602" cy="38576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На этой стадии члены группы соглашаются с ролями, предложенными им командой, критика становится конструктивной, появляется и активно развивается взаимопомощь, вырабатываются механизмы «мягкого» разрешения конфликтов, возникает «командная солидарность» и чувство принадлежности к команде.</a:t>
            </a:r>
            <a:endParaRPr lang="ru-RU" sz="2000" dirty="0"/>
          </a:p>
        </p:txBody>
      </p:sp>
      <p:sp>
        <p:nvSpPr>
          <p:cNvPr id="9" name="Выгнутая влево стрелка 8"/>
          <p:cNvSpPr/>
          <p:nvPr/>
        </p:nvSpPr>
        <p:spPr>
          <a:xfrm rot="18196795">
            <a:off x="1700019" y="4125384"/>
            <a:ext cx="1076411" cy="1440640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14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Динамика управленческой команды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785794"/>
            <a:ext cx="2500330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Четвертая стадия</a:t>
            </a: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285720" y="1428736"/>
            <a:ext cx="2857520" cy="914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СТАДИЯ</a:t>
            </a:r>
          </a:p>
          <a:p>
            <a:pPr algn="ctr"/>
            <a:r>
              <a:rPr lang="ru-RU" b="1" dirty="0" smtClean="0"/>
              <a:t>ДЕЯТЕЛЬНОСТИ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1643050"/>
            <a:ext cx="5500726" cy="20002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На </a:t>
            </a:r>
            <a:r>
              <a:rPr lang="ru-RU" sz="2000" dirty="0" smtClean="0"/>
              <a:t>этой стадии команда начинает эффективно выполнять поставленные задачи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8" name="Выгнутая влево стрелка 7"/>
          <p:cNvSpPr/>
          <p:nvPr/>
        </p:nvSpPr>
        <p:spPr>
          <a:xfrm rot="18330527">
            <a:off x="2413343" y="2257404"/>
            <a:ext cx="731520" cy="1216152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857628"/>
            <a:ext cx="8572560" cy="10001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На стадии деятельности члены команды понимают личностные и групповые процессы, происходящие в команде, сильные и слабые стороны друг друга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5429264"/>
            <a:ext cx="8572560" cy="10001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Одним из главных мотивирующих факторов становится удовлетворение от результатов командной деятельности.</a:t>
            </a:r>
            <a:endParaRPr lang="ru-RU" sz="2000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3857620" y="4929198"/>
            <a:ext cx="1143008" cy="500066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1008</Words>
  <Application>Microsoft Office PowerPoint</Application>
  <PresentationFormat>Экран (4:3)</PresentationFormat>
  <Paragraphs>111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Тема доклада:  «Формирование управленческой команды»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Учитель</cp:lastModifiedBy>
  <cp:revision>34</cp:revision>
  <dcterms:created xsi:type="dcterms:W3CDTF">2012-12-18T13:02:07Z</dcterms:created>
  <dcterms:modified xsi:type="dcterms:W3CDTF">2023-12-08T08:38:09Z</dcterms:modified>
</cp:coreProperties>
</file>